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63" r:id="rId2"/>
    <p:sldId id="295" r:id="rId3"/>
    <p:sldId id="296" r:id="rId4"/>
    <p:sldId id="297" r:id="rId5"/>
    <p:sldId id="298" r:id="rId6"/>
    <p:sldId id="299" r:id="rId7"/>
    <p:sldId id="300" r:id="rId8"/>
    <p:sldId id="622" r:id="rId9"/>
    <p:sldId id="623" r:id="rId10"/>
    <p:sldId id="624" r:id="rId11"/>
    <p:sldId id="287" r:id="rId12"/>
    <p:sldId id="449" r:id="rId13"/>
  </p:sldIdLst>
  <p:sldSz cx="9144000" cy="7315200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">
          <p15:clr>
            <a:srgbClr val="A4A3A4"/>
          </p15:clr>
        </p15:guide>
        <p15:guide id="2" pos="4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5840" autoAdjust="0"/>
  </p:normalViewPr>
  <p:slideViewPr>
    <p:cSldViewPr>
      <p:cViewPr varScale="1">
        <p:scale>
          <a:sx n="103" d="100"/>
          <a:sy n="103" d="100"/>
        </p:scale>
        <p:origin x="776" y="176"/>
      </p:cViewPr>
      <p:guideLst>
        <p:guide orient="horz" pos="24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0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18B0FB5-6C6C-3B05-6FBF-50EDA351DC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38263" y="706438"/>
            <a:ext cx="4338637" cy="3470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127149C-6003-4747-AFF3-7A88157E01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38737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70" tIns="45267" rIns="93770" bIns="452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88A9-3476-63B5-4055-9818A8DCC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96975"/>
            <a:ext cx="6858000" cy="25463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F7A7-F4A0-C5ED-0E2B-4588C5050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41750"/>
            <a:ext cx="6858000" cy="1766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9214176"/>
      </p:ext>
    </p:extLst>
  </p:cSld>
  <p:clrMapOvr>
    <a:masterClrMapping/>
  </p:clrMapOvr>
  <p:transition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2136-909D-A7F2-9CC7-2BD2B62E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2BC04-91CE-8377-4F30-0317CDB7D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947863"/>
            <a:ext cx="7886700" cy="46402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184175"/>
      </p:ext>
    </p:extLst>
  </p:cSld>
  <p:clrMapOvr>
    <a:masterClrMapping/>
  </p:clrMapOvr>
  <p:transition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04AAF-FE48-58CE-45F2-3A6055788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44475"/>
            <a:ext cx="1971675" cy="6343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42B3C-522C-8101-6ACA-77D34185C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44475"/>
            <a:ext cx="5762625" cy="6343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013308"/>
      </p:ext>
    </p:extLst>
  </p:cSld>
  <p:clrMapOvr>
    <a:masterClrMapping/>
  </p:clrMapOvr>
  <p:transition>
    <p:pull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9BCD-E2EB-F711-F4A8-18A501A6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4475"/>
            <a:ext cx="7772400" cy="1300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8A694D5-9B57-5F98-BAB1-2AE1B18A851B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628650" y="1947863"/>
            <a:ext cx="7886700" cy="4640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00280"/>
      </p:ext>
    </p:extLst>
  </p:cSld>
  <p:clrMapOvr>
    <a:masterClrMapping/>
  </p:clrMapOvr>
  <p:transition>
    <p:pull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1B1F-0FD6-D1E5-FA42-A94DB215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4475"/>
            <a:ext cx="7772400" cy="1300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971-9790-4EB0-0842-B2FF9158F33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8650" y="1947863"/>
            <a:ext cx="3867150" cy="4640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F173-8F20-A072-0A1A-8B3E53270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47863"/>
            <a:ext cx="3867150" cy="4640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32397"/>
      </p:ext>
    </p:extLst>
  </p:cSld>
  <p:clrMapOvr>
    <a:masterClrMapping/>
  </p:clrMapOvr>
  <p:transition>
    <p:pull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C3CC-66A6-353E-B1BE-62CBE296B3B5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85800" y="244475"/>
            <a:ext cx="7772400" cy="1300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C1038-7CE3-5441-9988-26D3BB3D5A3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28650" y="1947863"/>
            <a:ext cx="3867150" cy="2243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A4522-5C0E-DC38-C6B3-9C1002DC823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47863"/>
            <a:ext cx="3867150" cy="2243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435813-D229-05E5-A00D-2E3DDCB8E92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28650" y="4343400"/>
            <a:ext cx="3867150" cy="2244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6240B-5048-D49F-62F2-E57FB927F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343400"/>
            <a:ext cx="3867150" cy="2244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180514"/>
      </p:ext>
    </p:extLst>
  </p:cSld>
  <p:clrMapOvr>
    <a:masterClrMapping/>
  </p:clrMapOvr>
  <p:transition>
    <p:pull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4A65F-EB31-70D2-4B56-55C53427A2A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8650" y="244475"/>
            <a:ext cx="7886700" cy="6343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550974"/>
      </p:ext>
    </p:extLst>
  </p:cSld>
  <p:clrMapOvr>
    <a:masterClrMapping/>
  </p:clrMapOvr>
  <p:transition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D6CE-639A-1C64-BC39-4AF5C3B1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8C52-A003-252D-4297-1CF976DA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47863"/>
            <a:ext cx="7886700" cy="4640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682013"/>
      </p:ext>
    </p:extLst>
  </p:cSld>
  <p:clrMapOvr>
    <a:masterClrMapping/>
  </p:clrMapOvr>
  <p:transition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B8CA-4DEE-89E2-F5CF-79CCFA7D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4038"/>
            <a:ext cx="7886700" cy="30432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51FD8-166D-5DBA-4BB6-053A854F2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895850"/>
            <a:ext cx="7886700" cy="160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083760"/>
      </p:ext>
    </p:extLst>
  </p:cSld>
  <p:clrMapOvr>
    <a:masterClrMapping/>
  </p:clrMapOvr>
  <p:transition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C813-2CF7-D5F6-F5F0-B95B9257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B4183-E4CD-5A21-23E9-61D9910D1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47863"/>
            <a:ext cx="3867150" cy="4640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2623C-B7B8-3BBF-9BE3-B33DDBB5E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47863"/>
            <a:ext cx="3867150" cy="46402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5420692"/>
      </p:ext>
    </p:extLst>
  </p:cSld>
  <p:clrMapOvr>
    <a:masterClrMapping/>
  </p:clrMapOvr>
  <p:transition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EFA1-59DD-4890-EE1D-B5AB2818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88938"/>
            <a:ext cx="78867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AA4E4-D9AC-8F5A-3CE7-E5EE3F96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793875"/>
            <a:ext cx="3868737" cy="877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0FEA8-C0FC-6130-6889-A769C82C8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671763"/>
            <a:ext cx="3868737" cy="3930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AF405-7E29-F054-3ED4-46C7472E94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793875"/>
            <a:ext cx="3887788" cy="877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E4B3F-5BE7-783C-E205-47CFC2CFA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671763"/>
            <a:ext cx="3887788" cy="3930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595562"/>
      </p:ext>
    </p:extLst>
  </p:cSld>
  <p:clrMapOvr>
    <a:masterClrMapping/>
  </p:clrMapOvr>
  <p:transition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D882D-0E5B-41E4-DAEE-D4098F4A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096944"/>
      </p:ext>
    </p:extLst>
  </p:cSld>
  <p:clrMapOvr>
    <a:masterClrMapping/>
  </p:clrMapOvr>
  <p:transition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31398"/>
      </p:ext>
    </p:extLst>
  </p:cSld>
  <p:clrMapOvr>
    <a:masterClrMapping/>
  </p:clrMapOvr>
  <p:transition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4C26-0916-99EB-A8EC-557BE0B0F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87363"/>
            <a:ext cx="2949575" cy="17065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42028-D41C-0EBC-63FA-1A92A3D48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052513"/>
            <a:ext cx="4629150" cy="51990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382CC-5637-158E-1C6E-ED4E60D70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193925"/>
            <a:ext cx="2949575" cy="4065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496063"/>
      </p:ext>
    </p:extLst>
  </p:cSld>
  <p:clrMapOvr>
    <a:masterClrMapping/>
  </p:clrMapOvr>
  <p:transition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C9E5-7B78-9F63-D809-B79CE0F1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87363"/>
            <a:ext cx="2949575" cy="17065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58C5F-ED5F-FF13-D01D-D9E05EBFB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1052513"/>
            <a:ext cx="4629150" cy="5199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875F5-A190-449B-8483-2C6232156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193925"/>
            <a:ext cx="2949575" cy="4065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058848"/>
      </p:ext>
    </p:extLst>
  </p:cSld>
  <p:clrMapOvr>
    <a:masterClrMapping/>
  </p:clrMapOvr>
  <p:transition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1BBE118-34BF-CBD2-2356-74FEDFC92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44475"/>
            <a:ext cx="77724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pull dir="l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2000"/>
        <a:buFont typeface="Monotype Sort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>
            <a:extLst>
              <a:ext uri="{FF2B5EF4-FFF2-40B4-BE49-F238E27FC236}">
                <a16:creationId xmlns:a16="http://schemas.microsoft.com/office/drawing/2014/main" id="{AEA5464F-DA84-78D4-751C-105292F55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1300163"/>
          </a:xfrm>
        </p:spPr>
        <p:txBody>
          <a:bodyPr/>
          <a:lstStyle/>
          <a:p>
            <a:r>
              <a:rPr lang="en-US" altLang="en-US" sz="4500">
                <a:solidFill>
                  <a:srgbClr val="CC3300"/>
                </a:solidFill>
              </a:rPr>
              <a:t>Bridge to Graduate School 2006</a:t>
            </a:r>
          </a:p>
        </p:txBody>
      </p:sp>
      <p:pic>
        <p:nvPicPr>
          <p:cNvPr id="493571" name="Picture 3">
            <a:extLst>
              <a:ext uri="{FF2B5EF4-FFF2-40B4-BE49-F238E27FC236}">
                <a16:creationId xmlns:a16="http://schemas.microsoft.com/office/drawing/2014/main" id="{109AB5F9-5BE2-6220-96B6-52F3935E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3657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7778"/>
          <a:stretch/>
        </p:blipFill>
        <p:spPr>
          <a:xfrm>
            <a:off x="228600" y="1524000"/>
            <a:ext cx="8450036" cy="52578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" y="762001"/>
            <a:ext cx="91440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MIE ALUMNI WITH DOCTORAL DEGREES</a:t>
            </a:r>
            <a:br>
              <a:rPr lang="en-US" sz="28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320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International Undergraduate Research Program (2009-2010)</a:t>
            </a: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100" y="1625601"/>
            <a:ext cx="3505199" cy="525779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1651001"/>
            <a:ext cx="3385670" cy="523239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72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3"/>
          <p:cNvSpPr>
            <a:spLocks noGrp="1" noChangeArrowheads="1"/>
          </p:cNvSpPr>
          <p:nvPr>
            <p:ph idx="1"/>
          </p:nvPr>
        </p:nvSpPr>
        <p:spPr>
          <a:xfrm>
            <a:off x="2822576" y="1752600"/>
            <a:ext cx="5864223" cy="42672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</a:pPr>
            <a:endParaRPr lang="en-US" sz="2000" dirty="0">
              <a:effectLst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President and Founder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Scientific Caribbean Foundation, Inc.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San Juan, Puerto Rico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Former Principal Investigator (PI) of  MIE, CCCE,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Puerto Rico Laser, AMISR, AGMUS Institute of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Mathematics. Arecibo Observatory REU, Co-PI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Administration of Arecibo Observatory,  UNICA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Puerto Rico Alliance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Alumni of Fulbright, Organization of American State, Rotary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International, American Field Service, Universidad </a:t>
            </a:r>
            <a:r>
              <a:rPr lang="en-US" sz="2000" dirty="0" err="1">
                <a:effectLst/>
              </a:rPr>
              <a:t>Tecnica</a:t>
            </a:r>
            <a:r>
              <a:rPr lang="en-US" sz="2000" dirty="0">
                <a:effectLst/>
              </a:rPr>
              <a:t> del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Estado. 2006 White House Presidential (PAESMEM) Award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Recipient. Fulbright Specialist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Phone: (787) 308 5132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E-mail: </a:t>
            </a:r>
            <a:r>
              <a:rPr lang="en-US" sz="2000" dirty="0" err="1">
                <a:effectLst/>
              </a:rPr>
              <a:t>juan.arratia@gmail.com</a:t>
            </a:r>
            <a:endParaRPr lang="en-US" sz="2000" dirty="0">
              <a:effectLst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effectLst/>
              </a:rPr>
              <a:t>Web Page: http//</a:t>
            </a:r>
            <a:r>
              <a:rPr lang="en-US" sz="2000" dirty="0" err="1">
                <a:effectLst/>
              </a:rPr>
              <a:t>www.scfpuertorico.com</a:t>
            </a:r>
            <a:endParaRPr lang="en-US" sz="2000" dirty="0">
              <a:effectLst/>
            </a:endParaRP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57225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990033"/>
                </a:solidFill>
              </a:rPr>
              <a:t>Juan F. Arratia, Ph.D</a:t>
            </a:r>
          </a:p>
        </p:txBody>
      </p:sp>
      <p:pic>
        <p:nvPicPr>
          <p:cNvPr id="329731" name="Picture 4" descr="arratia new fot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2638426"/>
            <a:ext cx="23653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1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247650"/>
            <a:ext cx="7143750" cy="8001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br>
              <a:rPr lang="en-US" sz="2400"/>
            </a:br>
            <a:endParaRPr lang="en-US" sz="2400"/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1371600" y="2371726"/>
            <a:ext cx="6629400" cy="2786063"/>
          </a:xfrm>
          <a:prstGeom prst="roundRect">
            <a:avLst>
              <a:gd name="adj" fmla="val 33389"/>
            </a:avLst>
          </a:prstGeom>
          <a:gradFill rotWithShape="1">
            <a:gsLst>
              <a:gs pos="0">
                <a:srgbClr val="FFEFD1"/>
              </a:gs>
              <a:gs pos="64999">
                <a:srgbClr val="F0EBD5">
                  <a:alpha val="75300"/>
                </a:srgbClr>
              </a:gs>
              <a:gs pos="100000">
                <a:srgbClr val="D1C39F">
                  <a:alpha val="62000"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>
            <a:outerShdw dist="107763" dir="2700000" algn="ctr" rotWithShape="0">
              <a:srgbClr val="CC33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400">
                <a:solidFill>
                  <a:srgbClr val="CC3300"/>
                </a:solidFill>
              </a:rPr>
              <a:t>Student</a:t>
            </a:r>
          </a:p>
          <a:p>
            <a:pPr algn="ctr"/>
            <a:r>
              <a:rPr lang="en-US" sz="4400">
                <a:solidFill>
                  <a:srgbClr val="CC3300"/>
                </a:solidFill>
              </a:rPr>
              <a:t>Peer Reviewed </a:t>
            </a:r>
            <a:br>
              <a:rPr lang="en-US" sz="4400">
                <a:solidFill>
                  <a:srgbClr val="CC3300"/>
                </a:solidFill>
              </a:rPr>
            </a:br>
            <a:r>
              <a:rPr lang="en-US" sz="4400">
                <a:solidFill>
                  <a:srgbClr val="CC3300"/>
                </a:solidFill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231683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92338"/>
            <a:ext cx="8407400" cy="63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81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7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1943100"/>
            <a:ext cx="52657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70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20" t="28310" r="28006" b="47717"/>
          <a:stretch>
            <a:fillRect/>
          </a:stretch>
        </p:blipFill>
        <p:spPr bwMode="auto">
          <a:xfrm>
            <a:off x="5600701" y="914400"/>
            <a:ext cx="31654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8971" name="Text Box 4"/>
          <p:cNvSpPr txBox="1">
            <a:spLocks noChangeArrowheads="1"/>
          </p:cNvSpPr>
          <p:nvPr/>
        </p:nvSpPr>
        <p:spPr bwMode="auto">
          <a:xfrm>
            <a:off x="190501" y="460376"/>
            <a:ext cx="7942263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Student Peer Reviewed</a:t>
            </a:r>
            <a:br>
              <a:rPr lang="en-US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Publications</a:t>
            </a:r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5651500" y="3390900"/>
            <a:ext cx="3657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2F2B20"/>
                </a:solidFill>
              </a:rPr>
              <a:t>Ricardo Cordero, Ph.D. (2011) </a:t>
            </a:r>
            <a:br>
              <a:rPr lang="en-US">
                <a:solidFill>
                  <a:srgbClr val="2F2B20"/>
                </a:solidFill>
              </a:rPr>
            </a:br>
            <a:r>
              <a:rPr lang="en-US">
                <a:solidFill>
                  <a:srgbClr val="2F2B20"/>
                </a:solidFill>
              </a:rPr>
              <a:t>Arizona State University</a:t>
            </a:r>
          </a:p>
        </p:txBody>
      </p:sp>
      <p:pic>
        <p:nvPicPr>
          <p:cNvPr id="6" name="Picture 5" descr="asu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25" y="4618485"/>
            <a:ext cx="1647826" cy="8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723900"/>
            <a:ext cx="5562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Teran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645298"/>
            <a:ext cx="2103886" cy="1988172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019800" y="3708400"/>
            <a:ext cx="3048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err="1">
                <a:solidFill>
                  <a:srgbClr val="2F2B20"/>
                </a:solidFill>
              </a:rPr>
              <a:t>Terannie</a:t>
            </a:r>
            <a:r>
              <a:rPr lang="en-US" sz="1400">
                <a:solidFill>
                  <a:srgbClr val="2F2B20"/>
                </a:solidFill>
              </a:rPr>
              <a:t> Vázquez, Ph.D. (2009), </a:t>
            </a:r>
            <a:br>
              <a:rPr lang="en-US" sz="1400">
                <a:solidFill>
                  <a:srgbClr val="2F2B20"/>
                </a:solidFill>
              </a:rPr>
            </a:br>
            <a:r>
              <a:rPr lang="en-US" sz="1400">
                <a:solidFill>
                  <a:srgbClr val="2F2B20"/>
                </a:solidFill>
              </a:rPr>
              <a:t>Arizona State </a:t>
            </a:r>
            <a:br>
              <a:rPr lang="en-US" sz="1400">
                <a:solidFill>
                  <a:srgbClr val="2F2B20"/>
                </a:solidFill>
              </a:rPr>
            </a:br>
            <a:r>
              <a:rPr lang="en-US" sz="1400">
                <a:solidFill>
                  <a:srgbClr val="2F2B20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37459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89000"/>
            <a:ext cx="5029200" cy="56388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ngel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614" y="1612900"/>
            <a:ext cx="1727848" cy="1524001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486400" y="3263900"/>
            <a:ext cx="3657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err="1">
                <a:solidFill>
                  <a:srgbClr val="2F2B20"/>
                </a:solidFill>
              </a:rPr>
              <a:t>Ángela</a:t>
            </a:r>
            <a:r>
              <a:rPr lang="en-US">
                <a:solidFill>
                  <a:srgbClr val="2F2B20"/>
                </a:solidFill>
              </a:rPr>
              <a:t> Ortiz, Ph.D. (2010)</a:t>
            </a:r>
            <a:br>
              <a:rPr lang="en-US">
                <a:solidFill>
                  <a:srgbClr val="2F2B20"/>
                </a:solidFill>
              </a:rPr>
            </a:br>
            <a:r>
              <a:rPr lang="en-US">
                <a:solidFill>
                  <a:srgbClr val="2F2B20"/>
                </a:solidFill>
              </a:rPr>
              <a:t>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86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508000"/>
            <a:ext cx="8615072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49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41375" y="247650"/>
            <a:ext cx="75438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100">
                <a:solidFill>
                  <a:srgbClr val="CC3300"/>
                </a:solidFill>
                <a:latin typeface="Times New Roman" pitchFamily="18" charset="0"/>
              </a:rPr>
              <a:t>Bridge to Graduate School</a:t>
            </a:r>
            <a:br>
              <a:rPr lang="en-US" sz="4100">
                <a:solidFill>
                  <a:srgbClr val="CC3300"/>
                </a:solidFill>
                <a:latin typeface="Times New Roman" pitchFamily="18" charset="0"/>
              </a:rPr>
            </a:br>
            <a:r>
              <a:rPr lang="en-US" sz="4100">
                <a:solidFill>
                  <a:srgbClr val="CC3300"/>
                </a:solidFill>
                <a:latin typeface="Times New Roman" pitchFamily="18" charset="0"/>
              </a:rPr>
              <a:t>Ph.D. and Doctoral Degrees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613" y="1538982"/>
            <a:ext cx="7683387" cy="486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1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595" b="41892"/>
          <a:stretch/>
        </p:blipFill>
        <p:spPr>
          <a:xfrm>
            <a:off x="304801" y="609600"/>
            <a:ext cx="859741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Diagonal">
  <a:themeElements>
    <a:clrScheme name="Blue Diagonal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Diagonal.pot</Template>
  <TotalTime>13508</TotalTime>
  <Pages>39</Pages>
  <Words>202</Words>
  <Application>Microsoft Macintosh PowerPoint</Application>
  <PresentationFormat>Custom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Monotype Sorts</vt:lpstr>
      <vt:lpstr>Times New Roman</vt:lpstr>
      <vt:lpstr>Wingdings</vt:lpstr>
      <vt:lpstr>Blue Diagonal</vt:lpstr>
      <vt:lpstr>Bridge to Graduate School 2006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Bridge to Graduate School Ph.D. and Doctoral Degrees</vt:lpstr>
      <vt:lpstr>PowerPoint Presentation</vt:lpstr>
      <vt:lpstr>PowerPoint Presentation</vt:lpstr>
      <vt:lpstr>PowerPoint Presentation</vt:lpstr>
      <vt:lpstr>Juan F. Arratia, Ph.D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MIE</dc:creator>
  <cp:keywords/>
  <dc:description/>
  <cp:lastModifiedBy>Juan Arratia</cp:lastModifiedBy>
  <cp:revision>228</cp:revision>
  <cp:lastPrinted>2001-11-19T20:59:43Z</cp:lastPrinted>
  <dcterms:created xsi:type="dcterms:W3CDTF">1999-05-25T14:59:38Z</dcterms:created>
  <dcterms:modified xsi:type="dcterms:W3CDTF">2024-05-29T02:53:08Z</dcterms:modified>
</cp:coreProperties>
</file>